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55" r:id="rId3"/>
    <p:sldId id="356" r:id="rId4"/>
    <p:sldId id="357" r:id="rId5"/>
    <p:sldId id="358" r:id="rId6"/>
    <p:sldId id="359" r:id="rId7"/>
    <p:sldId id="360" r:id="rId8"/>
    <p:sldId id="361" r:id="rId9"/>
    <p:sldId id="362" r:id="rId10"/>
    <p:sldId id="363" r:id="rId11"/>
    <p:sldId id="335" r:id="rId12"/>
    <p:sldId id="364" r:id="rId13"/>
    <p:sldId id="365" r:id="rId14"/>
    <p:sldId id="366" r:id="rId15"/>
    <p:sldId id="395" r:id="rId16"/>
    <p:sldId id="367" r:id="rId17"/>
    <p:sldId id="368" r:id="rId18"/>
    <p:sldId id="369" r:id="rId19"/>
    <p:sldId id="370" r:id="rId20"/>
    <p:sldId id="371" r:id="rId21"/>
    <p:sldId id="372" r:id="rId22"/>
    <p:sldId id="373" r:id="rId23"/>
    <p:sldId id="375" r:id="rId24"/>
    <p:sldId id="374" r:id="rId25"/>
    <p:sldId id="376" r:id="rId26"/>
    <p:sldId id="377" r:id="rId27"/>
    <p:sldId id="378" r:id="rId28"/>
    <p:sldId id="379" r:id="rId29"/>
    <p:sldId id="380" r:id="rId30"/>
    <p:sldId id="381" r:id="rId31"/>
    <p:sldId id="382" r:id="rId32"/>
    <p:sldId id="383" r:id="rId33"/>
    <p:sldId id="384" r:id="rId34"/>
    <p:sldId id="385" r:id="rId35"/>
    <p:sldId id="387" r:id="rId36"/>
    <p:sldId id="388" r:id="rId37"/>
    <p:sldId id="386" r:id="rId38"/>
    <p:sldId id="389" r:id="rId39"/>
    <p:sldId id="390" r:id="rId40"/>
    <p:sldId id="391" r:id="rId41"/>
    <p:sldId id="392" r:id="rId42"/>
    <p:sldId id="393" r:id="rId43"/>
    <p:sldId id="394" r:id="rId44"/>
    <p:sldId id="351" r:id="rId45"/>
    <p:sldId id="319" r:id="rId46"/>
    <p:sldId id="352" r:id="rId47"/>
    <p:sldId id="353" r:id="rId48"/>
    <p:sldId id="350" r:id="rId49"/>
    <p:sldId id="349" r:id="rId50"/>
    <p:sldId id="344" r:id="rId51"/>
    <p:sldId id="345" r:id="rId52"/>
    <p:sldId id="320" r:id="rId5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458EE01-CE3A-4D08-92DC-E3B7E1327258}" type="datetimeFigureOut">
              <a:rPr lang="ru-RU" smtClean="0"/>
              <a:pPr/>
              <a:t>07.09.2021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A3F424-196A-41E4-A880-2886D8FC375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458EE01-CE3A-4D08-92DC-E3B7E1327258}" type="datetimeFigureOut">
              <a:rPr lang="ru-RU" smtClean="0"/>
              <a:pPr/>
              <a:t>07.09.2021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A3F424-196A-41E4-A880-2886D8FC375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458EE01-CE3A-4D08-92DC-E3B7E1327258}" type="datetimeFigureOut">
              <a:rPr lang="ru-RU" smtClean="0"/>
              <a:pPr/>
              <a:t>07.09.2021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A3F424-196A-41E4-A880-2886D8FC375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458EE01-CE3A-4D08-92DC-E3B7E1327258}" type="datetimeFigureOut">
              <a:rPr lang="ru-RU" smtClean="0"/>
              <a:pPr/>
              <a:t>07.09.2021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A3F424-196A-41E4-A880-2886D8FC375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458EE01-CE3A-4D08-92DC-E3B7E1327258}" type="datetimeFigureOut">
              <a:rPr lang="ru-RU" smtClean="0"/>
              <a:pPr/>
              <a:t>07.09.2021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A3F424-196A-41E4-A880-2886D8FC375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458EE01-CE3A-4D08-92DC-E3B7E1327258}" type="datetimeFigureOut">
              <a:rPr lang="ru-RU" smtClean="0"/>
              <a:pPr/>
              <a:t>07.09.2021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BA3F424-196A-41E4-A880-2886D8FC375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458EE01-CE3A-4D08-92DC-E3B7E1327258}" type="datetimeFigureOut">
              <a:rPr lang="ru-RU" smtClean="0"/>
              <a:pPr/>
              <a:t>07.09.2021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BA3F424-196A-41E4-A880-2886D8FC375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458EE01-CE3A-4D08-92DC-E3B7E1327258}" type="datetimeFigureOut">
              <a:rPr lang="ru-RU" smtClean="0"/>
              <a:pPr/>
              <a:t>07.09.2021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BA3F424-196A-41E4-A880-2886D8FC375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458EE01-CE3A-4D08-92DC-E3B7E1327258}" type="datetimeFigureOut">
              <a:rPr lang="ru-RU" smtClean="0"/>
              <a:pPr/>
              <a:t>07.09.2021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BA3F424-196A-41E4-A880-2886D8FC375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458EE01-CE3A-4D08-92DC-E3B7E1327258}" type="datetimeFigureOut">
              <a:rPr lang="ru-RU" smtClean="0"/>
              <a:pPr/>
              <a:t>07.09.2021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BA3F424-196A-41E4-A880-2886D8FC375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458EE01-CE3A-4D08-92DC-E3B7E1327258}" type="datetimeFigureOut">
              <a:rPr lang="ru-RU" smtClean="0"/>
              <a:pPr/>
              <a:t>07.09.2021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BA3F424-196A-41E4-A880-2886D8FC375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58EE01-CE3A-4D08-92DC-E3B7E1327258}" type="datetimeFigureOut">
              <a:rPr lang="ru-RU" smtClean="0"/>
              <a:pPr/>
              <a:t>07.09.2021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A3F424-196A-41E4-A880-2886D8FC375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Школа Здоровья</a:t>
            </a:r>
            <a:br>
              <a:rPr lang="ru-RU" dirty="0" smtClean="0"/>
            </a:br>
            <a:r>
              <a:rPr lang="ru-RU" dirty="0" smtClean="0"/>
              <a:t/>
            </a:r>
            <a:br>
              <a:rPr lang="ru-RU" dirty="0" smtClean="0"/>
            </a:br>
            <a:endParaRPr lang="ru-RU" dirty="0"/>
          </a:p>
        </p:txBody>
      </p:sp>
      <p:sp>
        <p:nvSpPr>
          <p:cNvPr id="3" name="Подзаголовок 2"/>
          <p:cNvSpPr>
            <a:spLocks noGrp="1"/>
          </p:cNvSpPr>
          <p:nvPr>
            <p:ph type="subTitle" idx="1"/>
          </p:nvPr>
        </p:nvSpPr>
        <p:spPr/>
        <p:txBody>
          <a:bodyPr/>
          <a:lstStyle/>
          <a:p>
            <a:r>
              <a:rPr lang="ru-RU" dirty="0" smtClean="0"/>
              <a:t>Что нужно знать о сахарном диабете</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Известно, что значительно улучшить чувствительность клеток к инсулину можно, если снизить вес и увеличить физическую нагрузку. </a:t>
            </a:r>
            <a:br>
              <a:rPr lang="ru-RU" dirty="0" smtClean="0"/>
            </a:br>
            <a:r>
              <a:rPr lang="ru-RU" dirty="0" smtClean="0"/>
              <a:t/>
            </a:r>
            <a:br>
              <a:rPr lang="ru-RU" dirty="0" smtClean="0"/>
            </a:b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Основная причина повышения массы тела — несоответствие между получаемой энергией и ее расходованием организмом. </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Проще говоря, современный человек съедает в сутки, как правило, много калорийной, вкусной, жирной пищи, а уровень физической активности становится все ниже и ниже. С большой массой тела непросто жить; избыточный вес — научно доказанный фактор риска многих серьезных заболеваний : гипертония, инфаркта, болезни печени, суставов, камней в желчном пузыре и даже некоторых форм рака. </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Сахарный диабет тип 2</a:t>
            </a: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   Такой тип заболевания имеют более 90% пациентов с сахарным диабетом. </a:t>
            </a:r>
            <a:br>
              <a:rPr lang="ru-RU" dirty="0" smtClean="0"/>
            </a:br>
            <a:r>
              <a:rPr lang="ru-RU" dirty="0" smtClean="0"/>
              <a:t>•   Заболевание развивается постепенно, часто обнаруживается при лечении другой болезни, во время диспансеризации или госпитализации, не связанной с сахарным диабетом. </a:t>
            </a:r>
            <a:br>
              <a:rPr lang="ru-RU" dirty="0" smtClean="0"/>
            </a:br>
            <a:r>
              <a:rPr lang="ru-RU" dirty="0" smtClean="0"/>
              <a:t>•   Риск повышен у людей, имеющих родственников с сахарным диабетом; у женщин, перенесших сахарный диабет беременных или родивших детей весом более 4 кг. </a:t>
            </a:r>
          </a:p>
          <a:p>
            <a:r>
              <a:rPr lang="ru-RU" dirty="0" smtClean="0"/>
              <a:t> </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Типичные симптомы сахарного диабета (повышенного уровня глюкозы в крови):</a:t>
            </a:r>
            <a:endParaRPr lang="ru-RU" dirty="0"/>
          </a:p>
        </p:txBody>
      </p:sp>
      <p:sp>
        <p:nvSpPr>
          <p:cNvPr id="3" name="Содержимое 2"/>
          <p:cNvSpPr>
            <a:spLocks noGrp="1"/>
          </p:cNvSpPr>
          <p:nvPr>
            <p:ph idx="1"/>
          </p:nvPr>
        </p:nvSpPr>
        <p:spPr/>
        <p:txBody>
          <a:bodyPr>
            <a:normAutofit fontScale="77500" lnSpcReduction="20000"/>
          </a:bodyPr>
          <a:lstStyle/>
          <a:p>
            <a:endParaRPr lang="ru-RU" dirty="0" smtClean="0"/>
          </a:p>
          <a:p>
            <a:r>
              <a:rPr lang="ru-RU" b="1" dirty="0" smtClean="0"/>
              <a:t/>
            </a:r>
            <a:br>
              <a:rPr lang="ru-RU" b="1" dirty="0" smtClean="0"/>
            </a:br>
            <a:r>
              <a:rPr lang="ru-RU" dirty="0" smtClean="0"/>
              <a:t/>
            </a:r>
            <a:br>
              <a:rPr lang="ru-RU" dirty="0" smtClean="0"/>
            </a:br>
            <a:r>
              <a:rPr lang="ru-RU" dirty="0" smtClean="0"/>
              <a:t>•   сильная жажда,</a:t>
            </a:r>
            <a:br>
              <a:rPr lang="ru-RU" dirty="0" smtClean="0"/>
            </a:br>
            <a:r>
              <a:rPr lang="ru-RU" dirty="0" smtClean="0"/>
              <a:t>•   учащение мочеиспускания,</a:t>
            </a:r>
            <a:br>
              <a:rPr lang="ru-RU" dirty="0" smtClean="0"/>
            </a:br>
            <a:r>
              <a:rPr lang="ru-RU" dirty="0" smtClean="0"/>
              <a:t>•   слабость,</a:t>
            </a:r>
            <a:br>
              <a:rPr lang="ru-RU" dirty="0" smtClean="0"/>
            </a:br>
            <a:r>
              <a:rPr lang="ru-RU" dirty="0" smtClean="0"/>
              <a:t>•   утомляемость,</a:t>
            </a:r>
            <a:br>
              <a:rPr lang="ru-RU" dirty="0" smtClean="0"/>
            </a:br>
            <a:r>
              <a:rPr lang="ru-RU" dirty="0" smtClean="0"/>
              <a:t>•   плохое заживление ран,</a:t>
            </a:r>
            <a:br>
              <a:rPr lang="ru-RU" dirty="0" smtClean="0"/>
            </a:br>
            <a:r>
              <a:rPr lang="ru-RU" dirty="0" smtClean="0"/>
              <a:t>•   снижение массы тела,</a:t>
            </a:r>
            <a:br>
              <a:rPr lang="ru-RU" dirty="0" smtClean="0"/>
            </a:br>
            <a:r>
              <a:rPr lang="ru-RU" dirty="0" smtClean="0"/>
              <a:t>•   зуд кожи,</a:t>
            </a:r>
            <a:br>
              <a:rPr lang="ru-RU" dirty="0" smtClean="0"/>
            </a:br>
            <a:r>
              <a:rPr lang="ru-RU" dirty="0" smtClean="0"/>
              <a:t>•   нечеткое зрение,</a:t>
            </a:r>
            <a:br>
              <a:rPr lang="ru-RU" dirty="0" smtClean="0"/>
            </a:br>
            <a:r>
              <a:rPr lang="ru-RU" dirty="0" smtClean="0"/>
              <a:t>•   повышенный аппетит.</a:t>
            </a:r>
          </a:p>
          <a:p>
            <a:r>
              <a:rPr lang="ru-RU" dirty="0" smtClean="0"/>
              <a:t> </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lnSpcReduction="10000"/>
          </a:bodyPr>
          <a:lstStyle/>
          <a:p>
            <a:r>
              <a:rPr lang="ru-RU" dirty="0" smtClean="0"/>
              <a:t>Сбалансированное питание, адекватная физическая нагрузка, правильно подобранные лекарства, регулярный самоконтроль уровня глюкозы в крови и знания о Вашем заболевании – вот ключевые факторы, позволяющие поддерживать целевой уровень глюкозы в крови. </a:t>
            </a:r>
          </a:p>
          <a:p>
            <a:r>
              <a:rPr lang="ru-RU" dirty="0" smtClean="0"/>
              <a:t> </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Что нужно знать о Сахарном Диабете</a:t>
            </a:r>
            <a:endParaRPr lang="ru-RU" dirty="0"/>
          </a:p>
        </p:txBody>
      </p:sp>
      <p:sp>
        <p:nvSpPr>
          <p:cNvPr id="3" name="Содержимое 2"/>
          <p:cNvSpPr>
            <a:spLocks noGrp="1"/>
          </p:cNvSpPr>
          <p:nvPr>
            <p:ph idx="1"/>
          </p:nvPr>
        </p:nvSpPr>
        <p:spPr/>
        <p:txBody>
          <a:bodyPr/>
          <a:lstStyle/>
          <a:p>
            <a:r>
              <a:rPr lang="ru-RU" dirty="0" smtClean="0"/>
              <a:t>Питание</a:t>
            </a:r>
          </a:p>
          <a:p>
            <a:r>
              <a:rPr lang="ru-RU" dirty="0" smtClean="0"/>
              <a:t>Физическая активность</a:t>
            </a:r>
          </a:p>
          <a:p>
            <a:r>
              <a:rPr lang="ru-RU" dirty="0" err="1" smtClean="0"/>
              <a:t>Сахароснижающие</a:t>
            </a:r>
            <a:r>
              <a:rPr lang="ru-RU" dirty="0" smtClean="0"/>
              <a:t> препараты</a:t>
            </a:r>
          </a:p>
          <a:p>
            <a:r>
              <a:rPr lang="ru-RU" dirty="0" smtClean="0"/>
              <a:t>Обучение и самоконтроль</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САМОКОНТРОЛЬ</a:t>
            </a:r>
            <a:endParaRPr lang="ru-RU" dirty="0"/>
          </a:p>
        </p:txBody>
      </p:sp>
      <p:sp>
        <p:nvSpPr>
          <p:cNvPr id="3" name="Содержимое 2"/>
          <p:cNvSpPr>
            <a:spLocks noGrp="1"/>
          </p:cNvSpPr>
          <p:nvPr>
            <p:ph idx="1"/>
          </p:nvPr>
        </p:nvSpPr>
        <p:spPr/>
        <p:txBody>
          <a:bodyPr>
            <a:normAutofit fontScale="85000" lnSpcReduction="20000"/>
          </a:bodyPr>
          <a:lstStyle/>
          <a:p>
            <a:r>
              <a:rPr lang="ru-RU" b="1" dirty="0" smtClean="0"/>
              <a:t>Зачем определять содержание глюкозы в крови? </a:t>
            </a:r>
            <a:r>
              <a:rPr lang="ru-RU" dirty="0" smtClean="0"/>
              <a:t/>
            </a:r>
            <a:br>
              <a:rPr lang="ru-RU" dirty="0" smtClean="0"/>
            </a:br>
            <a:r>
              <a:rPr lang="ru-RU" dirty="0" smtClean="0"/>
              <a:t/>
            </a:r>
            <a:br>
              <a:rPr lang="ru-RU" dirty="0" smtClean="0"/>
            </a:br>
            <a:r>
              <a:rPr lang="ru-RU" dirty="0" smtClean="0"/>
              <a:t>Основная цель в лечении сахарного диабета – это постоянное поддержание уровня глюкозы в крови, максимально приближенного к тому, который для Вас индивидуально определил врач. Согласно последним Российским и международным рекомендациям, цели в лечении сахарного диабета у взрослых (кроме беременных) должны быть индивидуализированы в зависимости от возраста, наличия тяжелых </a:t>
            </a:r>
            <a:r>
              <a:rPr lang="ru-RU" dirty="0" err="1" smtClean="0"/>
              <a:t>макрососудистых</a:t>
            </a:r>
            <a:r>
              <a:rPr lang="ru-RU" dirty="0" smtClean="0"/>
              <a:t> осложнений, риска тяжелой </a:t>
            </a:r>
            <a:r>
              <a:rPr lang="ru-RU" dirty="0" err="1" smtClean="0"/>
              <a:t>гипогликеми</a:t>
            </a:r>
            <a:r>
              <a:rPr lang="ru-RU" dirty="0" smtClean="0"/>
              <a:t>: </a:t>
            </a:r>
          </a:p>
          <a:p>
            <a:r>
              <a:rPr lang="ru-RU" dirty="0" smtClean="0"/>
              <a:t> </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САМОКОНТРОЛЬ</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   уровень глюкозы плазмы натощак и перед приемами пищи не должен превышать 6,5 </a:t>
            </a:r>
            <a:r>
              <a:rPr lang="ru-RU" dirty="0" err="1" smtClean="0"/>
              <a:t>ммоль</a:t>
            </a:r>
            <a:r>
              <a:rPr lang="ru-RU" dirty="0" smtClean="0"/>
              <a:t>/л у молодых без тяжелых осложнений или риска тяжелой гипогликемии и 8,0 </a:t>
            </a:r>
            <a:r>
              <a:rPr lang="ru-RU" dirty="0" err="1" smtClean="0"/>
              <a:t>ммоль</a:t>
            </a:r>
            <a:r>
              <a:rPr lang="ru-RU" dirty="0" smtClean="0"/>
              <a:t>/л у пожилых с тяжелыми осложнениями или риском тяжелой гипогликемии;</a:t>
            </a:r>
            <a:br>
              <a:rPr lang="ru-RU" dirty="0" smtClean="0"/>
            </a:br>
            <a:r>
              <a:rPr lang="ru-RU" dirty="0" smtClean="0"/>
              <a:t>•   уровень глюкозы плазмы через 2 часа после приема пищи не должен превышать 8,0 </a:t>
            </a:r>
            <a:r>
              <a:rPr lang="ru-RU" dirty="0" err="1" smtClean="0"/>
              <a:t>ммоль</a:t>
            </a:r>
            <a:r>
              <a:rPr lang="ru-RU" dirty="0" smtClean="0"/>
              <a:t>/л у молодых без тяжелых осложнений без тяжелых осложнений или риска тяжелой гипогликемии и 11,0 </a:t>
            </a:r>
            <a:r>
              <a:rPr lang="ru-RU" dirty="0" err="1" smtClean="0"/>
              <a:t>ммоль</a:t>
            </a:r>
            <a:r>
              <a:rPr lang="ru-RU" dirty="0" smtClean="0"/>
              <a:t>/л у пожилых с тяжелыми осложнениями или риском тяжелой гипогликемии.</a:t>
            </a:r>
            <a:br>
              <a:rPr lang="ru-RU" dirty="0" smtClean="0"/>
            </a:br>
            <a:r>
              <a:rPr lang="ru-RU" dirty="0" smtClean="0"/>
              <a:t/>
            </a:r>
            <a:br>
              <a:rPr lang="ru-RU" dirty="0" smtClean="0"/>
            </a:br>
            <a:r>
              <a:rPr lang="ru-RU" dirty="0" smtClean="0"/>
              <a:t>Возможны промежуточные значения, которые определит врач. </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САМОКОНТРОЛЬ</a:t>
            </a:r>
            <a:endParaRPr lang="ru-RU" dirty="0"/>
          </a:p>
        </p:txBody>
      </p:sp>
      <p:sp>
        <p:nvSpPr>
          <p:cNvPr id="3" name="Содержимое 2"/>
          <p:cNvSpPr>
            <a:spLocks noGrp="1"/>
          </p:cNvSpPr>
          <p:nvPr>
            <p:ph idx="1"/>
          </p:nvPr>
        </p:nvSpPr>
        <p:spPr/>
        <p:txBody>
          <a:bodyPr>
            <a:normAutofit fontScale="92500" lnSpcReduction="20000"/>
          </a:bodyPr>
          <a:lstStyle/>
          <a:p>
            <a:r>
              <a:rPr lang="ru-RU" b="1" dirty="0" smtClean="0"/>
              <a:t>Самоконтроль глюкозы крови:</a:t>
            </a:r>
            <a:endParaRPr lang="ru-RU" dirty="0" smtClean="0"/>
          </a:p>
          <a:p>
            <a:r>
              <a:rPr lang="ru-RU" dirty="0" smtClean="0"/>
              <a:t/>
            </a:r>
            <a:br>
              <a:rPr lang="ru-RU" dirty="0" smtClean="0"/>
            </a:br>
            <a:endParaRPr lang="ru-RU" dirty="0" smtClean="0"/>
          </a:p>
          <a:p>
            <a:r>
              <a:rPr lang="ru-RU" dirty="0" smtClean="0"/>
              <a:t>•   снижает риск развития поздних осложнений сахарного диабета,</a:t>
            </a:r>
            <a:br>
              <a:rPr lang="ru-RU" dirty="0" smtClean="0"/>
            </a:br>
            <a:r>
              <a:rPr lang="ru-RU" dirty="0" smtClean="0"/>
              <a:t>•   обеспечивает хорошее самочувствие,</a:t>
            </a:r>
            <a:br>
              <a:rPr lang="ru-RU" dirty="0" smtClean="0"/>
            </a:br>
            <a:r>
              <a:rPr lang="ru-RU" dirty="0" smtClean="0"/>
              <a:t>•   приостанавливает развитие уже имеющихся осложнений,</a:t>
            </a:r>
            <a:br>
              <a:rPr lang="ru-RU" dirty="0" smtClean="0"/>
            </a:br>
            <a:r>
              <a:rPr lang="ru-RU" dirty="0" smtClean="0"/>
              <a:t>•   позволяет вам вести активный образ жизни.</a:t>
            </a:r>
            <a:br>
              <a:rPr lang="ru-RU" dirty="0" smtClean="0"/>
            </a:br>
            <a:r>
              <a:rPr lang="ru-RU" dirty="0" smtClean="0"/>
              <a:t/>
            </a:r>
            <a:br>
              <a:rPr lang="ru-RU" dirty="0" smtClean="0"/>
            </a:b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САМОКОНТРОЛЬ</a:t>
            </a:r>
            <a:endParaRPr lang="ru-RU" dirty="0"/>
          </a:p>
        </p:txBody>
      </p:sp>
      <p:sp>
        <p:nvSpPr>
          <p:cNvPr id="3" name="Содержимое 2"/>
          <p:cNvSpPr>
            <a:spLocks noGrp="1"/>
          </p:cNvSpPr>
          <p:nvPr>
            <p:ph idx="1"/>
          </p:nvPr>
        </p:nvSpPr>
        <p:spPr/>
        <p:txBody>
          <a:bodyPr>
            <a:normAutofit lnSpcReduction="10000"/>
          </a:bodyPr>
          <a:lstStyle/>
          <a:p>
            <a:r>
              <a:rPr lang="ru-RU" dirty="0" smtClean="0"/>
              <a:t>К сожалению, нельзя ориентироваться на хорошее самочувствие и определение глюкозы в крови только в поликлинике. Эти показатели не всегда свидетельствуют о хорошем состоянии вашего организма. Организм может привыкнуть к повышенному уровню глюкозы крови, и вы будете чувствовать себя хорошо, но опасность развития осложнений остается очень высокой.</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r>
              <a:rPr lang="ru-RU" dirty="0" smtClean="0"/>
              <a:t>Когда люди впервые узнают, что у них сахарный диабет, первое, что приходит в голову: «Может, это ошибка, и нет никакого заболевания?». В это трудно поверить, ведь скорее всего, человек не чувствует себя больным. Возникают мысли, что в жизни теперь будут только ограничения. На самом деле это не так! Верно лишь то, что может потребоваться изменить некоторые вещи в повседневной жизни. </a:t>
            </a:r>
            <a:br>
              <a:rPr lang="ru-RU" dirty="0" smtClean="0"/>
            </a:br>
            <a:r>
              <a:rPr lang="ru-RU" dirty="0" smtClean="0"/>
              <a:t/>
            </a:r>
            <a:br>
              <a:rPr lang="ru-RU" dirty="0" smtClean="0"/>
            </a:b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Как часто проводить самоконтроль глюкозы крови?</a:t>
            </a:r>
            <a:endParaRPr lang="ru-RU" dirty="0"/>
          </a:p>
        </p:txBody>
      </p:sp>
      <p:sp>
        <p:nvSpPr>
          <p:cNvPr id="3" name="Содержимое 2"/>
          <p:cNvSpPr>
            <a:spLocks noGrp="1"/>
          </p:cNvSpPr>
          <p:nvPr>
            <p:ph idx="1"/>
          </p:nvPr>
        </p:nvSpPr>
        <p:spPr/>
        <p:txBody>
          <a:bodyPr>
            <a:normAutofit/>
          </a:bodyPr>
          <a:lstStyle/>
          <a:p>
            <a:pPr>
              <a:buNone/>
            </a:pPr>
            <a:endParaRPr lang="ru-RU" dirty="0" smtClean="0"/>
          </a:p>
          <a:p>
            <a:r>
              <a:rPr lang="ru-RU" dirty="0" smtClean="0"/>
              <a:t>Это зависит от нескольких факторов, в том числе следующих: тип диабета; доза и частота приема лекарственных препаратов; осложнения диабета.</a:t>
            </a:r>
          </a:p>
          <a:p>
            <a:r>
              <a:rPr lang="ru-RU" dirty="0" smtClean="0"/>
              <a:t>Обсудите с врачом индивидуальные цели Вашего лечения и следуйте его рекомендациям.</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Проводите дополнительные измерения глюкозы крови:</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
            </a:r>
            <a:br>
              <a:rPr lang="ru-RU" dirty="0" smtClean="0"/>
            </a:br>
            <a:endParaRPr lang="ru-RU" dirty="0" smtClean="0"/>
          </a:p>
          <a:p>
            <a:r>
              <a:rPr lang="ru-RU" dirty="0" smtClean="0"/>
              <a:t>•   при сопутствующих заболеваниях, </a:t>
            </a:r>
          </a:p>
          <a:p>
            <a:r>
              <a:rPr lang="ru-RU" dirty="0" smtClean="0"/>
              <a:t>•   при занятиях спортом, </a:t>
            </a:r>
          </a:p>
          <a:p>
            <a:r>
              <a:rPr lang="ru-RU" dirty="0" smtClean="0"/>
              <a:t>•   в случае изменения режима дня, </a:t>
            </a:r>
            <a:br>
              <a:rPr lang="ru-RU" dirty="0" smtClean="0"/>
            </a:br>
            <a:r>
              <a:rPr lang="ru-RU" dirty="0" smtClean="0"/>
              <a:t>•   при нарушении самочувствия, </a:t>
            </a:r>
            <a:br>
              <a:rPr lang="ru-RU" dirty="0" smtClean="0"/>
            </a:br>
            <a:r>
              <a:rPr lang="ru-RU" dirty="0" smtClean="0"/>
              <a:t>•   при подозрении на ночную гипогликемию, </a:t>
            </a:r>
            <a:br>
              <a:rPr lang="ru-RU" dirty="0" smtClean="0"/>
            </a:br>
            <a:r>
              <a:rPr lang="ru-RU" dirty="0" smtClean="0"/>
              <a:t>•   при изменении </a:t>
            </a:r>
            <a:r>
              <a:rPr lang="ru-RU" dirty="0" err="1" smtClean="0"/>
              <a:t>сахароснижающей</a:t>
            </a:r>
            <a:r>
              <a:rPr lang="ru-RU" dirty="0" smtClean="0"/>
              <a:t> терапии,  </a:t>
            </a:r>
          </a:p>
          <a:p>
            <a:r>
              <a:rPr lang="ru-RU" dirty="0" smtClean="0"/>
              <a:t>•   при изменении в питании, </a:t>
            </a:r>
            <a:br>
              <a:rPr lang="ru-RU" dirty="0" smtClean="0"/>
            </a:br>
            <a:r>
              <a:rPr lang="ru-RU" dirty="0" smtClean="0"/>
              <a:t>•   при управлении автомобилем.</a:t>
            </a:r>
          </a:p>
          <a:p>
            <a:r>
              <a:rPr lang="ru-RU" dirty="0" smtClean="0"/>
              <a:t> </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lstStyle/>
          <a:p>
            <a:r>
              <a:rPr lang="ru-RU" dirty="0" smtClean="0"/>
              <a:t>Применение любых лекарственных средств при сахарном диабете 2 типа все же не может полностью компенсировать влияние неправильного питания на уровень глюкозы в крови. </a:t>
            </a:r>
            <a:r>
              <a:rPr lang="ru-RU" b="1" dirty="0" smtClean="0"/>
              <a:t>Правильное питание является важнейшей составляющей эффективного лечения сахарного диабета 2 типа, которая поможет достичь целевых показателей глюкозы в крови.</a:t>
            </a:r>
            <a:r>
              <a:rPr lang="ru-RU" dirty="0" smtClean="0"/>
              <a:t> </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lstStyle/>
          <a:p>
            <a:r>
              <a:rPr lang="ru-RU" dirty="0" smtClean="0"/>
              <a:t>Подходы к питанию для людей с сахарным диабетом 2 типа, у которых имеется или отсутствует избыточный вес, артериальная гипертония и т.п., будут несколько различаться. </a:t>
            </a: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
            </a:r>
            <a:br>
              <a:rPr lang="ru-RU" dirty="0" smtClean="0"/>
            </a:br>
            <a:r>
              <a:rPr lang="ru-RU" dirty="0" smtClean="0"/>
              <a:t>Людей с избыточной массой тела при сахарном диабете 2 типа подавляющее большинство. Именно лишний вес мешает своему собственному инсулину действовать эффективно, из-за чего уровень глюкозы в крови остается высоким. </a:t>
            </a:r>
            <a:r>
              <a:rPr lang="ru-RU" b="1" dirty="0" smtClean="0"/>
              <a:t>Поэтому снижение веса является непременным условием рационального лечения! </a:t>
            </a:r>
            <a:r>
              <a:rPr lang="ru-RU" dirty="0" smtClean="0"/>
              <a:t>Даже умеренное снижение веса (на 5-10%) улучшает показатели углеводного обмена, особенно в ранний период заболевания. </a:t>
            </a:r>
          </a:p>
          <a:p>
            <a:r>
              <a:rPr lang="ru-RU" dirty="0" smtClean="0"/>
              <a:t> </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Как же добиться снижения веса? </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
            </a:r>
            <a:br>
              <a:rPr lang="ru-RU" dirty="0" smtClean="0"/>
            </a:br>
            <a:r>
              <a:rPr lang="ru-RU" dirty="0" smtClean="0"/>
              <a:t>Необходимо сразу отметить, что каких-то специфических продуктов или лекарственных растений для похудения не существует. Нет в настоящее время и медикаментозных препаратов, которые сами по себе, без соблюдения диеты могли бы обеспечить высокоэффективное и полностью безопасное снижение веса. </a:t>
            </a:r>
            <a:br>
              <a:rPr lang="ru-RU" dirty="0" smtClean="0"/>
            </a:br>
            <a:r>
              <a:rPr lang="ru-RU" dirty="0" smtClean="0"/>
              <a:t/>
            </a:r>
            <a:br>
              <a:rPr lang="ru-RU" dirty="0" smtClean="0"/>
            </a:br>
            <a:endParaRPr lang="ru-RU" dirty="0" smtClean="0"/>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normAutofit lnSpcReduction="10000"/>
          </a:bodyPr>
          <a:lstStyle/>
          <a:p>
            <a:r>
              <a:rPr lang="ru-RU" b="1" dirty="0" smtClean="0"/>
              <a:t>Единственно надежный путь — это ограничение поступления в организм энергии</a:t>
            </a:r>
            <a:r>
              <a:rPr lang="ru-RU" dirty="0" smtClean="0"/>
              <a:t> (она обозначается в калориях), т.е. соблюдение </a:t>
            </a:r>
            <a:r>
              <a:rPr lang="ru-RU" dirty="0" err="1" smtClean="0"/>
              <a:t>правил</a:t>
            </a:r>
            <a:r>
              <a:rPr lang="ru-RU" b="1" dirty="0" err="1" smtClean="0"/>
              <a:t>низкокалорийного</a:t>
            </a:r>
            <a:r>
              <a:rPr lang="ru-RU" b="1" dirty="0" smtClean="0"/>
              <a:t> питания</a:t>
            </a:r>
            <a:r>
              <a:rPr lang="ru-RU" dirty="0" smtClean="0"/>
              <a:t>. Возникающий в результате дефицит энергии приводит к тому, что энергетические запасы, «законсервированные» в жировой ткани, будут тратиться на различные нужды организма, и вес обязательно снизится.</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Носителями энергии в пище являются три ее компонента: </a:t>
            </a:r>
            <a:r>
              <a:rPr lang="ru-RU" b="1" dirty="0" smtClean="0"/>
              <a:t>белки, жиры и углеводы</a:t>
            </a:r>
            <a:r>
              <a:rPr lang="ru-RU" dirty="0" smtClean="0"/>
              <a:t>. Самыми калорийными из них являются жиры, они содержат 9 ккал в 1 грамме; в белках и углеводах – по 4 ккал в 1 грамме. </a:t>
            </a:r>
            <a:br>
              <a:rPr lang="ru-RU" dirty="0" smtClean="0"/>
            </a:br>
            <a:r>
              <a:rPr lang="ru-RU" dirty="0" smtClean="0"/>
              <a:t>Наиболее действенным способом снижения калорийности питания будет снижение содержания в нем жиров. Это не только безопасно, но и полезно для современного человека, так как наше питание, к сожалению, перенасыщено жирами. По сравнению с жирами калорийность белков и углеводов можно считать умеренной, однако, чтобы добиться хорошего эффекта в снижении веса, их все-таки нужно немного ограничивать. </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Есть ряд продуктов, которые при снижении веса ограничивать не нужно. Наоборот, именно этими продуктами можно компенсировать вышеперечисленные ограничения и пополнять сократившийся объем пищи. Эта группа продуктов представлена в основном овощами, которые бедны питательными веществами, но богаты водой, а также </a:t>
            </a:r>
            <a:r>
              <a:rPr lang="ru-RU" b="1" dirty="0" smtClean="0"/>
              <a:t>растительными волокнами</a:t>
            </a:r>
            <a:r>
              <a:rPr lang="ru-RU" dirty="0" smtClean="0"/>
              <a:t>, которые не перевариваются. Растительные волокна приносят организму много пользы: улучшают функцию кишечника, помогают усвоению витаминов, благотворно влияют на жировой обмен и т.д. </a:t>
            </a:r>
            <a:br>
              <a:rPr lang="ru-RU" dirty="0" smtClean="0"/>
            </a:br>
            <a:r>
              <a:rPr lang="ru-RU" dirty="0" smtClean="0"/>
              <a:t/>
            </a:r>
            <a:br>
              <a:rPr lang="ru-RU" dirty="0" smtClean="0"/>
            </a:b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lstStyle/>
          <a:p>
            <a:r>
              <a:rPr lang="ru-RU" b="1" dirty="0" smtClean="0"/>
              <a:t>Можно выделить три группы продуктов, которые с целью снижения веса нужно употреблять по-разному.</a:t>
            </a:r>
            <a:r>
              <a:rPr lang="ru-RU" dirty="0" smtClean="0"/>
              <a:t> Глядя на эти группы, у вас обязательно появится ассоциация со светофором. </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b="1" dirty="0" smtClean="0"/>
              <a:t>Сахарный диабет</a:t>
            </a:r>
            <a:r>
              <a:rPr lang="ru-RU" dirty="0" smtClean="0"/>
              <a:t> – это хроническое заболевание, при котором уровень глюкозы (сахара) в крови повышен из-за дефицита или полного отсутствия в организме инсулина либо вследствие сниженной чувствительности к инсулину. </a:t>
            </a:r>
            <a:br>
              <a:rPr lang="ru-RU" dirty="0" smtClean="0"/>
            </a:br>
            <a:r>
              <a:rPr lang="ru-RU" dirty="0" smtClean="0"/>
              <a:t/>
            </a:r>
            <a:br>
              <a:rPr lang="ru-RU" dirty="0" smtClean="0"/>
            </a:b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b="1" dirty="0" smtClean="0"/>
              <a:t>Максимально ограничьте </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Продукты высокой калорийности: богатые жирами, алкоголь, сахар и кондитерские изделия</a:t>
            </a:r>
          </a:p>
          <a:p>
            <a:r>
              <a:rPr lang="ru-RU" b="1" dirty="0" smtClean="0"/>
              <a:t>Примеры:</a:t>
            </a:r>
            <a:r>
              <a:rPr lang="ru-RU" dirty="0" smtClean="0"/>
              <a:t> масло любое, сало, сметана, майонез; сливки, жирные творог и сыр; жирная рыба, кожа птицы, консервы мясные; рыбные и овощные в масле; жирное мясо, копчености, колбасные изделия; сахар, сладкие напитки, мед, варенье, джемы, конфеты, пирожные, печенье, шоколад, мороженое, орехи, семечки, алкогольные напитки.</a:t>
            </a:r>
          </a:p>
          <a:p>
            <a:r>
              <a:rPr lang="ru-RU" dirty="0" smtClean="0"/>
              <a:t/>
            </a:r>
            <a:br>
              <a:rPr lang="ru-RU" dirty="0" smtClean="0"/>
            </a:b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b="1" dirty="0" smtClean="0"/>
              <a:t>Умеренно ограничивайте (съедайте половину прежней привычной порции) </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Продукты средней калорийности: белковые, крахмалистые, молочные продукты, фрукты и ягоды.</a:t>
            </a:r>
          </a:p>
          <a:p>
            <a:r>
              <a:rPr lang="ru-RU" b="1" dirty="0" smtClean="0"/>
              <a:t>Примеры:</a:t>
            </a:r>
            <a:r>
              <a:rPr lang="ru-RU" dirty="0" smtClean="0"/>
              <a:t> молоко и кисломолочные продукты обычной жирности или нежирные/ обезжиренные, сыры менее 30% жирности, творог менее 4% жирности, яйца, нежирные сорта мяса, рыбы, макаронные изделия, хлеб и </a:t>
            </a:r>
            <a:r>
              <a:rPr lang="ru-RU" dirty="0" err="1" smtClean="0"/>
              <a:t>несдобные</a:t>
            </a:r>
            <a:r>
              <a:rPr lang="ru-RU" dirty="0" smtClean="0"/>
              <a:t> хлебопродукты, крупы; фрукты, картофель, кукуруза, зрелые зерна гороха и фасоли.</a:t>
            </a:r>
          </a:p>
          <a:p>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b="1" dirty="0" smtClean="0"/>
              <a:t>Употребляйте без ограничения </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Продукты с минимальной калорийностью: овощи (за исключением картофеля, кукурузы, зрелых зерен гороха и фасоли), а также низкокалорийные напитки.</a:t>
            </a:r>
          </a:p>
          <a:p>
            <a:r>
              <a:rPr lang="ru-RU" b="1" dirty="0" smtClean="0"/>
              <a:t>Примеры:</a:t>
            </a:r>
            <a:r>
              <a:rPr lang="ru-RU" dirty="0" smtClean="0"/>
              <a:t> редис, редька, свекла, морковь, грибы, огурцы, помидоры, перец, кабачки, баклажаны, стручки фасоли, молодой зеленый горошек, листья салата, зелень, шпинат, щавель, любая капуста; чай, кофе без сахара и сливок, минеральная вода.</a:t>
            </a:r>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Можно ли поддерживать низкокалорийную диету, не подсчитывая калорий? </a:t>
            </a:r>
            <a:endParaRPr lang="ru-RU" dirty="0"/>
          </a:p>
        </p:txBody>
      </p:sp>
      <p:sp>
        <p:nvSpPr>
          <p:cNvPr id="3" name="Содержимое 2"/>
          <p:cNvSpPr>
            <a:spLocks noGrp="1"/>
          </p:cNvSpPr>
          <p:nvPr>
            <p:ph idx="1"/>
          </p:nvPr>
        </p:nvSpPr>
        <p:spPr/>
        <p:txBody>
          <a:bodyPr>
            <a:normAutofit fontScale="70000" lnSpcReduction="20000"/>
          </a:bodyPr>
          <a:lstStyle/>
          <a:p>
            <a:r>
              <a:rPr lang="ru-RU" b="1" dirty="0" smtClean="0"/>
              <a:t/>
            </a:r>
            <a:br>
              <a:rPr lang="ru-RU" b="1" dirty="0" smtClean="0"/>
            </a:br>
            <a:r>
              <a:rPr lang="ru-RU" dirty="0" smtClean="0"/>
              <a:t/>
            </a:r>
            <a:br>
              <a:rPr lang="ru-RU" dirty="0" smtClean="0"/>
            </a:br>
            <a:r>
              <a:rPr lang="ru-RU" dirty="0" smtClean="0"/>
              <a:t>Это вполне возможно, если руководствоваться принципами выбора продуктов, изложенными выше. Тем более что специалистами давно уже признано: важно не то количество калорий, которое человеку нужно употреблять (точно указать его для каждого человека довольно трудно), а то, на которое человек реально сократил свой рацион! </a:t>
            </a:r>
            <a:br>
              <a:rPr lang="ru-RU" dirty="0" smtClean="0"/>
            </a:br>
            <a:r>
              <a:rPr lang="ru-RU" dirty="0" smtClean="0"/>
              <a:t/>
            </a:r>
            <a:br>
              <a:rPr lang="ru-RU" dirty="0" smtClean="0"/>
            </a:br>
            <a:r>
              <a:rPr lang="ru-RU" dirty="0" smtClean="0"/>
              <a:t>Показателем правильности соблюдения принципов низкокалорийного питания будет достижение результата: снижение веса! Если вес не снижается, это говорит о том, что пока не удалось значительно снизить калорийность рациона. </a:t>
            </a:r>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Как разные углеводы действуют на уровень глюкозы в крови?</a:t>
            </a:r>
            <a:endParaRPr lang="ru-RU" dirty="0"/>
          </a:p>
        </p:txBody>
      </p:sp>
      <p:sp>
        <p:nvSpPr>
          <p:cNvPr id="3" name="Содержимое 2"/>
          <p:cNvSpPr>
            <a:spLocks noGrp="1"/>
          </p:cNvSpPr>
          <p:nvPr>
            <p:ph idx="1"/>
          </p:nvPr>
        </p:nvSpPr>
        <p:spPr/>
        <p:txBody>
          <a:bodyPr>
            <a:normAutofit fontScale="70000" lnSpcReduction="20000"/>
          </a:bodyPr>
          <a:lstStyle/>
          <a:p>
            <a:r>
              <a:rPr lang="ru-RU" dirty="0" smtClean="0"/>
              <a:t/>
            </a:r>
            <a:br>
              <a:rPr lang="ru-RU" dirty="0" smtClean="0"/>
            </a:br>
            <a:endParaRPr lang="ru-RU" dirty="0" smtClean="0"/>
          </a:p>
          <a:p>
            <a:r>
              <a:rPr lang="ru-RU" dirty="0" smtClean="0"/>
              <a:t>Углеводы являются единственными питательными веществами, которые непосредственно повышают глюкозу в крови, но это не основание для их резкого ограничения. </a:t>
            </a:r>
            <a:br>
              <a:rPr lang="ru-RU" dirty="0" smtClean="0"/>
            </a:br>
            <a:r>
              <a:rPr lang="ru-RU" dirty="0" smtClean="0"/>
              <a:t>Углеводов в питании любого человека, в том числе человека с сахарным диабетом, должно быть достаточно (не менее 50% от общей калорийности), так как они являются источником энергии для организма. Более того, разные углеводы по-разному влияют на уровень глюкозы в крови. </a:t>
            </a:r>
            <a:br>
              <a:rPr lang="ru-RU" dirty="0" smtClean="0"/>
            </a:br>
            <a:r>
              <a:rPr lang="ru-RU" dirty="0" smtClean="0"/>
              <a:t/>
            </a:r>
            <a:br>
              <a:rPr lang="ru-RU" dirty="0" smtClean="0"/>
            </a:br>
            <a:r>
              <a:rPr lang="ru-RU" dirty="0" smtClean="0"/>
              <a:t/>
            </a:r>
            <a:br>
              <a:rPr lang="ru-RU" dirty="0" smtClean="0"/>
            </a:br>
            <a:r>
              <a:rPr lang="ru-RU" dirty="0" smtClean="0"/>
              <a:t/>
            </a:r>
            <a:br>
              <a:rPr lang="ru-RU" dirty="0" smtClean="0"/>
            </a:b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Есть </a:t>
            </a:r>
            <a:r>
              <a:rPr lang="ru-RU" b="1" dirty="0" smtClean="0"/>
              <a:t>простые </a:t>
            </a:r>
            <a:r>
              <a:rPr lang="ru-RU" dirty="0" smtClean="0"/>
              <a:t>углеводы (их называют сахарами), которые усваиваются очень легко, потому что состоят из небольших молекул и быстро всасываются в пищеварительном тракте (уже через 10 минут). Они сразу и очень сильно повышают уровень глюкозы в крови. Именно из таких углеводов состоят сахар, мед, много их содержится во фруктовых соках (в натуральном фрукте они также есть, но за счет наличия клетчатки всасывание углеводов происходит не так быстро), пиве. Такие углеводы есть и в жидких молочных продуктах, но за счет содержания жира углеводы всасываются не так быстро. </a:t>
            </a:r>
            <a:br>
              <a:rPr lang="ru-RU" dirty="0" smtClean="0"/>
            </a:br>
            <a:r>
              <a:rPr lang="ru-RU" dirty="0" smtClean="0"/>
              <a:t/>
            </a:r>
            <a:br>
              <a:rPr lang="ru-RU" dirty="0" smtClean="0"/>
            </a:b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Другой вид углеводов – </a:t>
            </a:r>
            <a:r>
              <a:rPr lang="ru-RU" b="1" dirty="0" smtClean="0"/>
              <a:t>сложные </a:t>
            </a:r>
            <a:r>
              <a:rPr lang="ru-RU" dirty="0" smtClean="0"/>
              <a:t>(крахмалы), они тоже повышают уровень глюкозы в крови, только не так быстро и не так сильно, как простые углеводы. Представители таких продуктов: хлеб, крупы, макаронные изделия, картофель, кукуруза. Молекула крахмала крупная, и чтобы ее усвоить, организму приходится потрудиться. Поэтому образующаяся в результате расщепления крахмала глюкоза усваивается медленнее (примерно через 30 минут), что в меньшей степени повышает ее уровень в крови. </a:t>
            </a:r>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Кулинарная обработка крахмалистых продуктов (всякое измельчение, длительное термическое воздействие) способствует подъему уровня глюкозы в крови. Значит, сильное повышение глюкозы крови при употреблении крахмалов можно предотвратить, применяя определенные методы обработки и приготовления пищи. Например, картофель правильнее готовить не в виде пюре, а отваривать целиком в кожуре, так, чтобы он оставался плотным. Каши также лучше не варить слишком долго. Предпочтительно готовить их из крупного недробленого зерна (гречневая, рис). </a:t>
            </a:r>
          </a:p>
          <a:p>
            <a:pPr>
              <a:buNone/>
            </a:pPr>
            <a:r>
              <a:rPr lang="ru-RU" dirty="0" smtClean="0"/>
              <a:t> </a:t>
            </a:r>
          </a:p>
          <a:p>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normAutofit fontScale="92500"/>
          </a:bodyPr>
          <a:lstStyle/>
          <a:p>
            <a:r>
              <a:rPr lang="ru-RU" dirty="0" smtClean="0"/>
              <a:t> </a:t>
            </a:r>
          </a:p>
          <a:p>
            <a:r>
              <a:rPr lang="ru-RU" dirty="0" smtClean="0"/>
              <a:t>Препятствует повышению уровня глюкозы в крови обогащение пищи растительными волокнами. Поэтому хлеб лучше покупать зерновой или отрубной, а не из муки тонкого помола. Фрукты и ягоды употреблять в натуральном виде, а не в виде соков. </a:t>
            </a:r>
            <a:br>
              <a:rPr lang="ru-RU" dirty="0" smtClean="0"/>
            </a:br>
            <a:r>
              <a:rPr lang="ru-RU" dirty="0" smtClean="0"/>
              <a:t/>
            </a:r>
            <a:br>
              <a:rPr lang="ru-RU" dirty="0" smtClean="0"/>
            </a:br>
            <a:endParaRPr lang="ru-RU" dirty="0" smtClean="0"/>
          </a:p>
          <a:p>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ПИТАНИЕ</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Есть такие виды углеводных продуктов – </a:t>
            </a:r>
            <a:r>
              <a:rPr lang="ru-RU" b="1" dirty="0" smtClean="0"/>
              <a:t>«свободные»</a:t>
            </a:r>
            <a:r>
              <a:rPr lang="ru-RU" dirty="0" smtClean="0"/>
              <a:t>, после которых уровень глюкозы в крови не повышается или повышается ненамного. К таким продуктам относятся почти все виды овощей в обычных количествах (кроме картофеля). Например, капуста, салат, петрушка, укроп, редис, репа, кабачки, баклажаны, тыква, перец и т.п. Среди продуктов этой группы наибольшее количество углеводов содержится в свекле и моркови, однако подъем глюкозы крови после них не очень большой. Поэтому если вы едите их в умеренных количествах (на гарнир, не более 200 г), их тоже можно не учитывать.</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r>
              <a:rPr lang="ru-RU" b="1" dirty="0" smtClean="0"/>
              <a:t>Инсулин</a:t>
            </a:r>
            <a:r>
              <a:rPr lang="ru-RU" dirty="0" smtClean="0"/>
              <a:t> – это гормон, обеспечивающий нормальное усвоение организмом глюкозы, поступающей из углеводов пищи и из запасов в печени. </a:t>
            </a:r>
            <a:r>
              <a:rPr lang="ru-RU" b="1" dirty="0" smtClean="0"/>
              <a:t>Глюкоза </a:t>
            </a:r>
            <a:r>
              <a:rPr lang="ru-RU" dirty="0" smtClean="0"/>
              <a:t>является основным источником энергии, необходимой человеку для полноценной жизнедеятельности. Когда инсулина не хватает, уровень глюкозы в крови повышается. Содержание глюкозы в крови измеряется в </a:t>
            </a:r>
            <a:r>
              <a:rPr lang="ru-RU" dirty="0" err="1" smtClean="0"/>
              <a:t>миллимолях</a:t>
            </a:r>
            <a:r>
              <a:rPr lang="ru-RU" dirty="0" smtClean="0"/>
              <a:t> на литр (</a:t>
            </a:r>
            <a:r>
              <a:rPr lang="ru-RU" dirty="0" err="1" smtClean="0"/>
              <a:t>ммоль</a:t>
            </a:r>
            <a:r>
              <a:rPr lang="ru-RU" dirty="0" smtClean="0"/>
              <a:t>/л). </a:t>
            </a:r>
          </a:p>
          <a:p>
            <a:r>
              <a:rPr lang="ru-RU" dirty="0" smtClean="0"/>
              <a:t> </a:t>
            </a:r>
          </a:p>
          <a:p>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Нужно ли подсчитывать углеводы? </a:t>
            </a:r>
            <a:endParaRPr lang="ru-RU" dirty="0"/>
          </a:p>
        </p:txBody>
      </p:sp>
      <p:sp>
        <p:nvSpPr>
          <p:cNvPr id="3" name="Содержимое 2"/>
          <p:cNvSpPr>
            <a:spLocks noGrp="1"/>
          </p:cNvSpPr>
          <p:nvPr>
            <p:ph idx="1"/>
          </p:nvPr>
        </p:nvSpPr>
        <p:spPr/>
        <p:txBody>
          <a:bodyPr>
            <a:normAutofit fontScale="77500" lnSpcReduction="20000"/>
          </a:bodyPr>
          <a:lstStyle/>
          <a:p>
            <a:r>
              <a:rPr lang="ru-RU" b="1" dirty="0" smtClean="0"/>
              <a:t/>
            </a:r>
            <a:br>
              <a:rPr lang="ru-RU" b="1" dirty="0" smtClean="0"/>
            </a:br>
            <a:r>
              <a:rPr lang="ru-RU" dirty="0" smtClean="0"/>
              <a:t/>
            </a:r>
            <a:br>
              <a:rPr lang="ru-RU" dirty="0" smtClean="0"/>
            </a:br>
            <a:r>
              <a:rPr lang="ru-RU" dirty="0" smtClean="0"/>
              <a:t>Человеку с сахарным диабетом 2 типа, получающему </a:t>
            </a:r>
            <a:r>
              <a:rPr lang="ru-RU" dirty="0" err="1" smtClean="0"/>
              <a:t>таблетированные</a:t>
            </a:r>
            <a:r>
              <a:rPr lang="ru-RU" dirty="0" smtClean="0"/>
              <a:t> </a:t>
            </a:r>
            <a:r>
              <a:rPr lang="ru-RU" dirty="0" err="1" smtClean="0"/>
              <a:t>сахароснижающие</a:t>
            </a:r>
            <a:r>
              <a:rPr lang="ru-RU" dirty="0" smtClean="0"/>
              <a:t> препараты или только соблюдающему диету, нет необходимости точно подсчитывать количество углеводов в пище. Многие люди с сахарным диабетом слышали о так называемых хлебных единицах. Система такого подсчета существует для тех, кто получает инсулин. Она позволяет соотносить количество потребляемых углеводов с дозами инсулина короткого действия, который эти люди с сахарным диабетом вводят перед приемом пищи. </a:t>
            </a:r>
          </a:p>
          <a:p>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Специальные «диабетические» продукты </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
            </a:r>
            <a:br>
              <a:rPr lang="ru-RU" dirty="0" smtClean="0"/>
            </a:br>
            <a:r>
              <a:rPr lang="ru-RU" dirty="0" smtClean="0"/>
              <a:t/>
            </a:r>
            <a:br>
              <a:rPr lang="ru-RU" dirty="0" smtClean="0"/>
            </a:br>
            <a:r>
              <a:rPr lang="ru-RU" dirty="0" smtClean="0"/>
              <a:t>Придать пище сладкий вкус без повышения уровня глюкозы в крови и без прибавки веса позволяют </a:t>
            </a:r>
            <a:r>
              <a:rPr lang="ru-RU" dirty="0" err="1" smtClean="0"/>
              <a:t>сахарозаменители</a:t>
            </a:r>
            <a:r>
              <a:rPr lang="ru-RU" dirty="0" smtClean="0"/>
              <a:t>. Но речь в этом случае идет только о некалорийных заменителях сахара. К ним относятся </a:t>
            </a:r>
            <a:r>
              <a:rPr lang="ru-RU" dirty="0" err="1" smtClean="0"/>
              <a:t>аспартам</a:t>
            </a:r>
            <a:r>
              <a:rPr lang="ru-RU" dirty="0" smtClean="0"/>
              <a:t>, сахарин, </a:t>
            </a:r>
            <a:r>
              <a:rPr lang="ru-RU" dirty="0" err="1" smtClean="0"/>
              <a:t>цикламат</a:t>
            </a:r>
            <a:r>
              <a:rPr lang="ru-RU" dirty="0" smtClean="0"/>
              <a:t>, </a:t>
            </a:r>
            <a:r>
              <a:rPr lang="ru-RU" dirty="0" err="1" smtClean="0"/>
              <a:t>ацесульфам</a:t>
            </a:r>
            <a:r>
              <a:rPr lang="ru-RU" dirty="0" smtClean="0"/>
              <a:t> калия, </a:t>
            </a:r>
            <a:r>
              <a:rPr lang="ru-RU" dirty="0" err="1" smtClean="0"/>
              <a:t>сукралоза</a:t>
            </a:r>
            <a:r>
              <a:rPr lang="ru-RU" dirty="0" smtClean="0"/>
              <a:t>, </a:t>
            </a:r>
            <a:r>
              <a:rPr lang="ru-RU" dirty="0" err="1" smtClean="0"/>
              <a:t>стевиозид</a:t>
            </a:r>
            <a:r>
              <a:rPr lang="ru-RU" dirty="0" smtClean="0"/>
              <a:t>. Они совсем не влияют на уровень глюкозы в крови и на вес. Однако большинство «диабетических» продуктов (печенье, шоколад, вафли) вместо сахара содержат сорбит, ксилит или фруктозу, которые почти так же калорийны, как сахар. Поэтому при избыточном весе их необходимо максимально ограничивать, как и обычные сладости. </a:t>
            </a: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Дробный режим питания </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
            </a:r>
            <a:br>
              <a:rPr lang="ru-RU" dirty="0" smtClean="0"/>
            </a:br>
            <a:r>
              <a:rPr lang="ru-RU" dirty="0" smtClean="0"/>
              <a:t/>
            </a:r>
            <a:br>
              <a:rPr lang="ru-RU" dirty="0" smtClean="0"/>
            </a:br>
            <a:r>
              <a:rPr lang="ru-RU" dirty="0" smtClean="0"/>
              <a:t>Дробный режим означает многократный прием пищи в течение дня (5–6 раз, но все же не чаще, чем через 2,5–3 часа) небольшими порциями. Это полезно, поскольку при соблюдении низкокалорийного питания может возникать голод. Учащение приемов пищи поможет его уменьшить. Кроме того в небольшой порции пищи содержится немного углеводов, а это облегчит работу поджелудочной железы. </a:t>
            </a: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Алкоголь </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dirty="0" smtClean="0"/>
              <a:t/>
            </a:r>
            <a:br>
              <a:rPr lang="ru-RU" dirty="0" smtClean="0"/>
            </a:br>
            <a:r>
              <a:rPr lang="ru-RU" dirty="0" smtClean="0"/>
              <a:t>Из-за своей высокой калорийности (7 ккал в 1 г) алкоголь может способствовать прибавке веса. Кроме того, он непосредственно ухудшает показатели жирового обмена и артериального давления. Поэтому максимально ограничьте прием алкоголя. </a:t>
            </a:r>
            <a:br>
              <a:rPr lang="ru-RU" dirty="0" smtClean="0"/>
            </a:br>
            <a:r>
              <a:rPr lang="ru-RU" dirty="0" smtClean="0"/>
              <a:t/>
            </a:r>
            <a:br>
              <a:rPr lang="ru-RU" dirty="0" smtClean="0"/>
            </a:br>
            <a:r>
              <a:rPr lang="ru-RU" dirty="0" smtClean="0"/>
              <a:t>Известно, что алкоголь оказывает неблагоприятное воздействие на печень. Он может вызвать гипогликемию, если человек с сахарным диабетом получает </a:t>
            </a:r>
            <a:r>
              <a:rPr lang="ru-RU" dirty="0" err="1" smtClean="0"/>
              <a:t>сахароснижающие</a:t>
            </a:r>
            <a:r>
              <a:rPr lang="ru-RU" dirty="0" smtClean="0"/>
              <a:t> препараты и инсулин. Ни в коем случае нельзя пить алкогольные напитки на голодный желудок!</a:t>
            </a: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Как  бороться с лишними килограммами?</a:t>
            </a:r>
            <a:endParaRPr lang="ru-RU" dirty="0"/>
          </a:p>
        </p:txBody>
      </p:sp>
      <p:sp>
        <p:nvSpPr>
          <p:cNvPr id="3" name="Содержимое 2"/>
          <p:cNvSpPr>
            <a:spLocks noGrp="1"/>
          </p:cNvSpPr>
          <p:nvPr>
            <p:ph idx="1"/>
          </p:nvPr>
        </p:nvSpPr>
        <p:spPr/>
        <p:txBody>
          <a:bodyPr>
            <a:normAutofit/>
          </a:bodyPr>
          <a:lstStyle/>
          <a:p>
            <a:r>
              <a:rPr lang="ru-RU" dirty="0" smtClean="0"/>
              <a:t>Чтобы похудеть надо меньше есть и больше двигаться</a:t>
            </a:r>
          </a:p>
          <a:p>
            <a:r>
              <a:rPr lang="ru-RU" dirty="0" smtClean="0"/>
              <a:t>Эффективность рационального питания более выраженная, чем расширение физической активности. </a:t>
            </a:r>
          </a:p>
          <a:p>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Процесс правильно питания </a:t>
            </a:r>
            <a:endParaRPr lang="ru-RU" dirty="0"/>
          </a:p>
        </p:txBody>
      </p:sp>
      <p:sp>
        <p:nvSpPr>
          <p:cNvPr id="3" name="Содержимое 2"/>
          <p:cNvSpPr>
            <a:spLocks noGrp="1"/>
          </p:cNvSpPr>
          <p:nvPr>
            <p:ph idx="1"/>
          </p:nvPr>
        </p:nvSpPr>
        <p:spPr>
          <a:xfrm>
            <a:off x="457200" y="1600200"/>
            <a:ext cx="8401080" cy="4543444"/>
          </a:xfrm>
        </p:spPr>
        <p:txBody>
          <a:bodyPr>
            <a:normAutofit/>
          </a:bodyPr>
          <a:lstStyle/>
          <a:p>
            <a:r>
              <a:rPr lang="ru-RU" dirty="0" smtClean="0"/>
              <a:t>очень важная и непростая часть нашей жизни, при его умелом использовании можно значительно повысить эффективность </a:t>
            </a:r>
            <a:r>
              <a:rPr lang="ru-RU" dirty="0" err="1" smtClean="0"/>
              <a:t>сахароснижающей</a:t>
            </a:r>
            <a:r>
              <a:rPr lang="ru-RU" dirty="0" smtClean="0"/>
              <a:t>, гипотензивной терапии, улучшить показатели холестерина и других «вредных» жиров, поддерживать нормальную массу тела, а значит, замедлить развитие осложнений заболевания</a:t>
            </a:r>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Регулярное взвешивание</a:t>
            </a:r>
            <a:endParaRPr lang="ru-RU" dirty="0"/>
          </a:p>
        </p:txBody>
      </p:sp>
      <p:sp>
        <p:nvSpPr>
          <p:cNvPr id="3" name="Содержимое 2"/>
          <p:cNvSpPr>
            <a:spLocks noGrp="1"/>
          </p:cNvSpPr>
          <p:nvPr>
            <p:ph idx="1"/>
          </p:nvPr>
        </p:nvSpPr>
        <p:spPr/>
        <p:txBody>
          <a:bodyPr/>
          <a:lstStyle/>
          <a:p>
            <a:r>
              <a:rPr lang="ru-RU" dirty="0" smtClean="0"/>
              <a:t>Для контроля за массой тела необходимо  взвешивание</a:t>
            </a:r>
          </a:p>
          <a:p>
            <a:r>
              <a:rPr lang="ru-RU" dirty="0" smtClean="0"/>
              <a:t>Взвешиваться следует два раза в неделю утром до приема пищи</a:t>
            </a:r>
          </a:p>
          <a:p>
            <a:r>
              <a:rPr lang="ru-RU" dirty="0" smtClean="0"/>
              <a:t>Темп снижения массы тела должен быть умеренным, не более 0.5 кг в неделю </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Чтоб снизить количество потребляемой энергии надо соблюдать правила</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Ведите пищевой дневник</a:t>
            </a:r>
          </a:p>
          <a:p>
            <a:r>
              <a:rPr lang="ru-RU" dirty="0" smtClean="0"/>
              <a:t>- ежедневно в течение 10 дней заполняйте дневник питания, ничего не меняя в повседневном рационе, чтоб иметь полное представление о привычках, пишите перечень съеденного сразу</a:t>
            </a:r>
          </a:p>
          <a:p>
            <a:r>
              <a:rPr lang="ru-RU" dirty="0" smtClean="0"/>
              <a:t>- читайте состав продуктов на ярлыках</a:t>
            </a:r>
          </a:p>
          <a:p>
            <a:r>
              <a:rPr lang="ru-RU" dirty="0" smtClean="0"/>
              <a:t>- пишите причины приема пищи (голод, аппетит, за компанию, машинально)</a:t>
            </a:r>
          </a:p>
          <a:p>
            <a:r>
              <a:rPr lang="ru-RU" dirty="0" smtClean="0"/>
              <a:t>- в магазин ходите только со списком планируемых покупок</a:t>
            </a:r>
          </a:p>
          <a:p>
            <a:r>
              <a:rPr lang="ru-RU" dirty="0" smtClean="0"/>
              <a:t/>
            </a:r>
            <a:br>
              <a:rPr lang="ru-RU" dirty="0" smtClean="0"/>
            </a:br>
            <a:endParaRPr lang="ru-RU" dirty="0" smtClean="0"/>
          </a:p>
          <a:p>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Чтоб снизить количество потребляемой энергии надо соблюдать правила</a:t>
            </a:r>
            <a:br>
              <a:rPr lang="ru-RU" dirty="0" smtClean="0"/>
            </a:br>
            <a:endParaRPr lang="ru-RU" dirty="0"/>
          </a:p>
        </p:txBody>
      </p:sp>
      <p:sp>
        <p:nvSpPr>
          <p:cNvPr id="3" name="Содержимое 2"/>
          <p:cNvSpPr>
            <a:spLocks noGrp="1"/>
          </p:cNvSpPr>
          <p:nvPr>
            <p:ph idx="1"/>
          </p:nvPr>
        </p:nvSpPr>
        <p:spPr>
          <a:xfrm>
            <a:off x="457200" y="1600200"/>
            <a:ext cx="8686800" cy="5257800"/>
          </a:xfrm>
        </p:spPr>
        <p:txBody>
          <a:bodyPr>
            <a:normAutofit fontScale="77500" lnSpcReduction="20000"/>
          </a:bodyPr>
          <a:lstStyle/>
          <a:p>
            <a:r>
              <a:rPr lang="ru-RU" dirty="0" smtClean="0"/>
              <a:t>- исключить жирные продукты и продукты, содержащие быстро всасывающиеся углеводы</a:t>
            </a:r>
          </a:p>
          <a:p>
            <a:r>
              <a:rPr lang="ru-RU" dirty="0" smtClean="0"/>
              <a:t>- уменьшить объем потребляемой пищи в два раза</a:t>
            </a:r>
          </a:p>
          <a:p>
            <a:r>
              <a:rPr lang="ru-RU" dirty="0" smtClean="0"/>
              <a:t>- выпивать ежедневно 2 литра воды</a:t>
            </a:r>
          </a:p>
          <a:p>
            <a:r>
              <a:rPr lang="ru-RU" dirty="0" smtClean="0"/>
              <a:t>- употреблять ежедневно 5 видов различных разрешенных овощей и фруктов, лучше в сыром виде</a:t>
            </a:r>
          </a:p>
          <a:p>
            <a:r>
              <a:rPr lang="ru-RU" dirty="0" smtClean="0"/>
              <a:t>- не употребляйте переработанное мясо, полуфабрикаты -  содержат скрытые  жиры (колбасы, пельмени)</a:t>
            </a:r>
          </a:p>
          <a:p>
            <a:r>
              <a:rPr lang="ru-RU" dirty="0" smtClean="0"/>
              <a:t>- ешьте больше морской рыбы</a:t>
            </a:r>
          </a:p>
          <a:p>
            <a:r>
              <a:rPr lang="ru-RU" dirty="0" smtClean="0"/>
              <a:t>- в салаты для заправки употребляйте йогурт или кефир</a:t>
            </a:r>
          </a:p>
          <a:p>
            <a:r>
              <a:rPr lang="ru-RU" dirty="0" smtClean="0"/>
              <a:t>- готовьте с помощью тушения, варки, гриля, пароварки (не используйте поджаривание  на масле)</a:t>
            </a:r>
            <a:br>
              <a:rPr lang="ru-RU" dirty="0" smtClean="0"/>
            </a:br>
            <a:endParaRPr lang="ru-RU"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Чтоб снизить количество потребляемой энергии надо соблюдать правила</a:t>
            </a:r>
            <a:endParaRPr lang="ru-RU" dirty="0"/>
          </a:p>
        </p:txBody>
      </p:sp>
      <p:sp>
        <p:nvSpPr>
          <p:cNvPr id="3" name="Содержимое 2"/>
          <p:cNvSpPr>
            <a:spLocks noGrp="1"/>
          </p:cNvSpPr>
          <p:nvPr>
            <p:ph idx="1"/>
          </p:nvPr>
        </p:nvSpPr>
        <p:spPr/>
        <p:txBody>
          <a:bodyPr>
            <a:normAutofit fontScale="62500" lnSpcReduction="20000"/>
          </a:bodyPr>
          <a:lstStyle/>
          <a:p>
            <a:endParaRPr lang="ru-RU" dirty="0" smtClean="0"/>
          </a:p>
          <a:p>
            <a:r>
              <a:rPr lang="ru-RU" dirty="0" smtClean="0"/>
              <a:t>- перекусывайте твердым сыром с яблоком или грушей или кефиром</a:t>
            </a:r>
          </a:p>
          <a:p>
            <a:r>
              <a:rPr lang="ru-RU" dirty="0" smtClean="0"/>
              <a:t>исключены семечки, чипсы</a:t>
            </a:r>
          </a:p>
          <a:p>
            <a:r>
              <a:rPr lang="ru-RU" dirty="0" smtClean="0"/>
              <a:t>- сладости ешьте до 12.00 ограниченное количество (пастила, мармелад, зефир, сухофрукты)</a:t>
            </a:r>
          </a:p>
          <a:p>
            <a:r>
              <a:rPr lang="ru-RU" dirty="0" smtClean="0"/>
              <a:t>- завтракайте кашами (перловка, пшено, овес, гречка)</a:t>
            </a:r>
          </a:p>
          <a:p>
            <a:r>
              <a:rPr lang="ru-RU" dirty="0" smtClean="0"/>
              <a:t>- питание должно быть небольшими порциями и часто (5 раз)</a:t>
            </a:r>
          </a:p>
          <a:p>
            <a:r>
              <a:rPr lang="ru-RU" dirty="0" smtClean="0"/>
              <a:t>- последний раз ешьте в 18.00 (за 3-4 часа до сна), до момента сна пейте воду с лимоном, при сильном желании поесть — ложитесь спать</a:t>
            </a:r>
          </a:p>
          <a:p>
            <a:r>
              <a:rPr lang="ru-RU" dirty="0" smtClean="0"/>
              <a:t>- в сутки допустимо 500 мл молока или кефира обычной жирности в первой половине дня</a:t>
            </a:r>
          </a:p>
          <a:p>
            <a:r>
              <a:rPr lang="ru-RU" dirty="0" smtClean="0"/>
              <a:t>- три кусочка черного хлеба в </a:t>
            </a:r>
            <a:r>
              <a:rPr lang="ru-RU" dirty="0" err="1" smtClean="0"/>
              <a:t>сут</a:t>
            </a:r>
            <a:endParaRPr lang="ru-RU" dirty="0" smtClean="0"/>
          </a:p>
          <a:p>
            <a:r>
              <a:rPr lang="ru-RU" dirty="0" smtClean="0"/>
              <a:t>- 200 г макарон твердых сортов пшеницы в неделю</a:t>
            </a:r>
          </a:p>
          <a:p>
            <a:endParaRPr lang="ru-RU" dirty="0"/>
          </a:p>
        </p:txBody>
      </p:sp>
      <p:sp>
        <p:nvSpPr>
          <p:cNvPr id="4" name="Прямоугольник 3"/>
          <p:cNvSpPr/>
          <p:nvPr/>
        </p:nvSpPr>
        <p:spPr>
          <a:xfrm>
            <a:off x="428596" y="1582341"/>
            <a:ext cx="8286808" cy="923330"/>
          </a:xfrm>
          <a:prstGeom prst="rect">
            <a:avLst/>
          </a:prstGeom>
        </p:spPr>
        <p:txBody>
          <a:bodyPr wrap="square">
            <a:spAutoFit/>
          </a:bodyPr>
          <a:lstStyle/>
          <a:p>
            <a:endParaRPr lang="ru-RU" dirty="0" smtClean="0"/>
          </a:p>
          <a:p>
            <a:r>
              <a:rPr lang="ru-RU" dirty="0" smtClean="0"/>
              <a:t/>
            </a:r>
            <a:br>
              <a:rPr lang="ru-RU" dirty="0" smtClean="0"/>
            </a:b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Нормальное содержание глюкозы в плазме крови натощак – не более 6,1 </a:t>
            </a:r>
            <a:r>
              <a:rPr lang="ru-RU" dirty="0" err="1" smtClean="0"/>
              <a:t>ммоль</a:t>
            </a:r>
            <a:r>
              <a:rPr lang="ru-RU" dirty="0" smtClean="0"/>
              <a:t>/л. Также в норме уровень глюкозы крови в плазме крови даже через 2 часа после приема пищи не должен превышать 7,8 </a:t>
            </a:r>
            <a:r>
              <a:rPr lang="ru-RU" dirty="0" err="1" smtClean="0"/>
              <a:t>ммоль</a:t>
            </a:r>
            <a:r>
              <a:rPr lang="ru-RU" dirty="0" smtClean="0"/>
              <a:t>/л.</a:t>
            </a:r>
          </a:p>
          <a:p>
            <a:r>
              <a:rPr lang="ru-RU" dirty="0" smtClean="0"/>
              <a:t> </a:t>
            </a:r>
          </a:p>
          <a:p>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Рациональная дозированная физическая активность. Что это такое?</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Низкая физическая активность — это причина перевеса. Во время физической активности увеличивается расход энергии. Работающие мышцы в большом количестве поглощают глюкозу из крови. И только длительно работающая мышца (более 30 мин) так меняет обмен веществ, что в него включаются депо жира, как поставщик энергии.</a:t>
            </a:r>
          </a:p>
          <a:p>
            <a:r>
              <a:rPr lang="ru-RU" dirty="0" smtClean="0"/>
              <a:t/>
            </a:r>
            <a:br>
              <a:rPr lang="ru-RU" dirty="0" smtClean="0"/>
            </a:br>
            <a:endParaRPr lang="ru-RU" dirty="0" smtClean="0"/>
          </a:p>
          <a:p>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Рациональная дозированная физическая активность. Что это такое?</a:t>
            </a:r>
            <a:br>
              <a:rPr lang="ru-RU" dirty="0" smtClean="0"/>
            </a:b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 ежедневная физкультура 30-40 мин средней  интенсивности (до испарины) -   ходьба  после еды </a:t>
            </a:r>
          </a:p>
          <a:p>
            <a:r>
              <a:rPr lang="ru-RU" dirty="0" smtClean="0"/>
              <a:t>- </a:t>
            </a:r>
            <a:r>
              <a:rPr lang="ru-RU" dirty="0" err="1" smtClean="0"/>
              <a:t>кардионагрузка</a:t>
            </a:r>
            <a:r>
              <a:rPr lang="ru-RU" dirty="0" smtClean="0"/>
              <a:t> обязательна (ходьба,  плавание, езда на велосипеде, аэробика), лучше на свежем воздухе</a:t>
            </a:r>
          </a:p>
          <a:p>
            <a:r>
              <a:rPr lang="ru-RU" dirty="0" smtClean="0"/>
              <a:t>- желательно выполнять упражнения по утрам или в первой половине дня, когда имеется больше физических и духовных сил</a:t>
            </a:r>
          </a:p>
          <a:p>
            <a:r>
              <a:rPr lang="ru-RU" dirty="0" smtClean="0"/>
              <a:t>- помнить о том, что физическая активность стимулирует иммунитет</a:t>
            </a:r>
          </a:p>
          <a:p>
            <a:r>
              <a:rPr lang="ru-RU" dirty="0" smtClean="0"/>
              <a:t>- во время физической нагрузки вырабатывается больше </a:t>
            </a:r>
            <a:r>
              <a:rPr lang="ru-RU" dirty="0" err="1" smtClean="0"/>
              <a:t>серотонина</a:t>
            </a:r>
            <a:r>
              <a:rPr lang="ru-RU" dirty="0" smtClean="0"/>
              <a:t> (гормона счастья) </a:t>
            </a:r>
          </a:p>
          <a:p>
            <a:endParaRPr lang="ru-RU" dirty="0"/>
          </a:p>
        </p:txBody>
      </p:sp>
      <p:sp>
        <p:nvSpPr>
          <p:cNvPr id="4" name="Прямоугольник 3"/>
          <p:cNvSpPr/>
          <p:nvPr/>
        </p:nvSpPr>
        <p:spPr>
          <a:xfrm flipH="1">
            <a:off x="3786183" y="3244334"/>
            <a:ext cx="273498" cy="369332"/>
          </a:xfrm>
          <a:prstGeom prst="rect">
            <a:avLst/>
          </a:prstGeom>
        </p:spPr>
        <p:txBody>
          <a:bodyPr wrap="square">
            <a:spAutoFit/>
          </a:bodyPr>
          <a:lstStyle/>
          <a:p>
            <a:endParaRPr lang="ru-RU"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654428"/>
          </a:xfrm>
        </p:spPr>
        <p:txBody>
          <a:bodyPr>
            <a:normAutofit/>
          </a:bodyPr>
          <a:lstStyle/>
          <a:p>
            <a:r>
              <a:rPr lang="ru-RU" dirty="0" smtClean="0"/>
              <a:t>Будьте здоровы</a:t>
            </a:r>
            <a:br>
              <a:rPr lang="ru-RU" dirty="0" smtClean="0"/>
            </a:br>
            <a:r>
              <a:rPr lang="ru-RU" dirty="0" smtClean="0"/>
              <a:t/>
            </a:r>
            <a:br>
              <a:rPr lang="ru-RU" dirty="0" smtClean="0"/>
            </a:br>
            <a:r>
              <a:rPr lang="ru-RU" dirty="0" smtClean="0"/>
              <a:t> и желаем успехов</a:t>
            </a:r>
            <a:br>
              <a:rPr lang="ru-RU" dirty="0" smtClean="0"/>
            </a:br>
            <a:endParaRPr lang="ru-RU" dirty="0"/>
          </a:p>
        </p:txBody>
      </p:sp>
      <p:sp>
        <p:nvSpPr>
          <p:cNvPr id="3" name="Содержимое 2"/>
          <p:cNvSpPr>
            <a:spLocks noGrp="1"/>
          </p:cNvSpPr>
          <p:nvPr>
            <p:ph idx="1"/>
          </p:nvPr>
        </p:nvSpPr>
        <p:spPr>
          <a:xfrm>
            <a:off x="457200" y="3786190"/>
            <a:ext cx="8686800" cy="3071810"/>
          </a:xfrm>
        </p:spPr>
        <p:txBody>
          <a:bodyPr/>
          <a:lstStyle/>
          <a:p>
            <a:pPr>
              <a:buNone/>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10000"/>
          </a:bodyPr>
          <a:lstStyle/>
          <a:p>
            <a:r>
              <a:rPr lang="ru-RU" b="1" dirty="0" smtClean="0"/>
              <a:t>Причина развития сахарного диабета </a:t>
            </a:r>
            <a:r>
              <a:rPr lang="ru-RU" dirty="0" smtClean="0"/>
              <a:t/>
            </a:r>
            <a:br>
              <a:rPr lang="ru-RU" dirty="0" smtClean="0"/>
            </a:br>
            <a:r>
              <a:rPr lang="ru-RU" dirty="0" smtClean="0"/>
              <a:t/>
            </a:r>
            <a:br>
              <a:rPr lang="ru-RU" dirty="0" smtClean="0"/>
            </a:br>
            <a:r>
              <a:rPr lang="ru-RU" dirty="0" smtClean="0"/>
              <a:t>Существует два основных типа сахарного диабета: сахарный диабет 1 типа и сахарный диабет 2 типа. Кроме них, существуют значительно более редкие типы, например, сахарный диабет, развившийся в результате генетических дефектов, некоторых эндокринных заболеваний и т.д. Особым вариантом является сахарный диабет беременных, который обычно проходит после родов. </a:t>
            </a:r>
            <a:br>
              <a:rPr lang="ru-RU" dirty="0" smtClean="0"/>
            </a:br>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r>
              <a:rPr lang="ru-RU" b="1" dirty="0" smtClean="0"/>
              <a:t>Сахарный диабет 1 типа</a:t>
            </a:r>
            <a:r>
              <a:rPr lang="ru-RU" dirty="0" smtClean="0"/>
              <a:t> развивается, когда клетки поджелудочной железы не вырабатывают инсулин. </a:t>
            </a:r>
            <a:br>
              <a:rPr lang="ru-RU" dirty="0" smtClean="0"/>
            </a:br>
            <a:r>
              <a:rPr lang="ru-RU" dirty="0" smtClean="0"/>
              <a:t/>
            </a:r>
            <a:br>
              <a:rPr lang="ru-RU" dirty="0" smtClean="0"/>
            </a:br>
            <a:r>
              <a:rPr lang="ru-RU" dirty="0" smtClean="0"/>
              <a:t>•  Такой тип заболевания имеют до 10% пациентов с сахарным диабетом. </a:t>
            </a:r>
            <a:br>
              <a:rPr lang="ru-RU" dirty="0" smtClean="0"/>
            </a:br>
            <a:r>
              <a:rPr lang="ru-RU" dirty="0" smtClean="0"/>
              <a:t>•   Сахарный диабет 1 типа развивается в детском или молодом возрасте (в большинстве случаев до 30 лет). </a:t>
            </a:r>
            <a:br>
              <a:rPr lang="ru-RU" dirty="0" smtClean="0"/>
            </a:br>
            <a:r>
              <a:rPr lang="ru-RU" dirty="0" smtClean="0"/>
              <a:t>•   Заболевание возникает внезапно. </a:t>
            </a:r>
            <a:br>
              <a:rPr lang="ru-RU" dirty="0" smtClean="0"/>
            </a:b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Развитию </a:t>
            </a:r>
            <a:r>
              <a:rPr lang="ru-RU" b="1" dirty="0" smtClean="0"/>
              <a:t>сахарного диабета 2 типа</a:t>
            </a:r>
            <a:r>
              <a:rPr lang="ru-RU" dirty="0" smtClean="0"/>
              <a:t> способствует несколько факторов. Вот некоторые из них: </a:t>
            </a:r>
            <a:br>
              <a:rPr lang="ru-RU" dirty="0" smtClean="0"/>
            </a:br>
            <a:r>
              <a:rPr lang="ru-RU" dirty="0" smtClean="0"/>
              <a:t/>
            </a:r>
            <a:br>
              <a:rPr lang="ru-RU" dirty="0" smtClean="0"/>
            </a:br>
            <a:r>
              <a:rPr lang="ru-RU" dirty="0" smtClean="0"/>
              <a:t>•   Наследственность.</a:t>
            </a:r>
            <a:br>
              <a:rPr lang="ru-RU" dirty="0" smtClean="0"/>
            </a:br>
            <a:r>
              <a:rPr lang="ru-RU" dirty="0" smtClean="0"/>
              <a:t>•   Возраст (как правило, старше 40 лет).</a:t>
            </a:r>
            <a:br>
              <a:rPr lang="ru-RU" dirty="0" smtClean="0"/>
            </a:br>
            <a:r>
              <a:rPr lang="ru-RU" dirty="0" smtClean="0"/>
              <a:t>•   Избыточный вес. </a:t>
            </a:r>
            <a:br>
              <a:rPr lang="ru-RU" dirty="0" smtClean="0"/>
            </a:b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Несмотря на то, что при сахарном диабете 2 типа инсулин в организме вырабатывается, причем часто даже в больших количествах, чем в норме, его оказывается недостаточно из-за пониженной чувствительности клеток к инсулину. Со временем организм вырабатывает инсулина все меньше и меньше. </a:t>
            </a:r>
            <a:br>
              <a:rPr lang="ru-RU" dirty="0" smtClean="0"/>
            </a:br>
            <a:endParaRPr lang="ru-RU" dirty="0" smtClean="0"/>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724</TotalTime>
  <Words>1276</Words>
  <Application>Microsoft Office PowerPoint</Application>
  <PresentationFormat>Экран (4:3)</PresentationFormat>
  <Paragraphs>151</Paragraphs>
  <Slides>52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52</vt:i4>
      </vt:variant>
    </vt:vector>
  </HeadingPairs>
  <TitlesOfParts>
    <vt:vector size="55" baseType="lpstr">
      <vt:lpstr>Arial</vt:lpstr>
      <vt:lpstr>Calibri</vt:lpstr>
      <vt:lpstr>Тема Office</vt:lpstr>
      <vt:lpstr>Школа Здоровья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Основная причина повышения массы тела — несоответствие между получаемой энергией и ее расходованием организмом.  </vt:lpstr>
      <vt:lpstr>Сахарный диабет тип 2</vt:lpstr>
      <vt:lpstr>Типичные симптомы сахарного диабета (повышенного уровня глюкозы в крови):</vt:lpstr>
      <vt:lpstr>Презентация PowerPoint</vt:lpstr>
      <vt:lpstr>Что нужно знать о Сахарном Диабете</vt:lpstr>
      <vt:lpstr>САМОКОНТРОЛЬ</vt:lpstr>
      <vt:lpstr>САМОКОНТРОЛЬ</vt:lpstr>
      <vt:lpstr>САМОКОНТРОЛЬ</vt:lpstr>
      <vt:lpstr>САМОКОНТРОЛЬ</vt:lpstr>
      <vt:lpstr>Как часто проводить самоконтроль глюкозы крови?</vt:lpstr>
      <vt:lpstr>Проводите дополнительные измерения глюкозы крови:</vt:lpstr>
      <vt:lpstr>ПИТАНИЕ</vt:lpstr>
      <vt:lpstr>ПИТАНИЕ</vt:lpstr>
      <vt:lpstr>ПИТАНИЕ</vt:lpstr>
      <vt:lpstr>Как же добиться снижения веса? </vt:lpstr>
      <vt:lpstr>ПИТАНИЕ</vt:lpstr>
      <vt:lpstr>ПИТАНИЕ</vt:lpstr>
      <vt:lpstr>ПИТАНИЕ</vt:lpstr>
      <vt:lpstr>ПИТАНИЕ</vt:lpstr>
      <vt:lpstr>Максимально ограничьте  </vt:lpstr>
      <vt:lpstr>Умеренно ограничивайте (съедайте половину прежней привычной порции)  </vt:lpstr>
      <vt:lpstr>Употребляйте без ограничения  </vt:lpstr>
      <vt:lpstr>Можно ли поддерживать низкокалорийную диету, не подсчитывая калорий? </vt:lpstr>
      <vt:lpstr>Как разные углеводы действуют на уровень глюкозы в крови?</vt:lpstr>
      <vt:lpstr>ПИТАНИЕ</vt:lpstr>
      <vt:lpstr>ПИТАНИЕ</vt:lpstr>
      <vt:lpstr>ПИТАНИЕ</vt:lpstr>
      <vt:lpstr>ПИТАНИЕ</vt:lpstr>
      <vt:lpstr>ПИТАНИЕ</vt:lpstr>
      <vt:lpstr>Нужно ли подсчитывать углеводы? </vt:lpstr>
      <vt:lpstr>Специальные «диабетические» продукты </vt:lpstr>
      <vt:lpstr>Дробный режим питания </vt:lpstr>
      <vt:lpstr>Алкоголь </vt:lpstr>
      <vt:lpstr>Как  бороться с лишними килограммами?</vt:lpstr>
      <vt:lpstr>Процесс правильно питания </vt:lpstr>
      <vt:lpstr>Регулярное взвешивание</vt:lpstr>
      <vt:lpstr>Чтоб снизить количество потребляемой энергии надо соблюдать правила</vt:lpstr>
      <vt:lpstr>Чтоб снизить количество потребляемой энергии надо соблюдать правила </vt:lpstr>
      <vt:lpstr>Чтоб снизить количество потребляемой энергии надо соблюдать правила</vt:lpstr>
      <vt:lpstr>Рациональная дозированная физическая активность. Что это такое? </vt:lpstr>
      <vt:lpstr>Рациональная дозированная физическая активность. Что это такое? </vt:lpstr>
      <vt:lpstr>Будьте здоровы   и желаем успехов </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dc:title>
  <dc:creator>6ter</dc:creator>
  <cp:lastModifiedBy>Наталья Епифанова</cp:lastModifiedBy>
  <cp:revision>76</cp:revision>
  <dcterms:created xsi:type="dcterms:W3CDTF">2018-04-18T13:20:50Z</dcterms:created>
  <dcterms:modified xsi:type="dcterms:W3CDTF">2021-09-07T13:13:31Z</dcterms:modified>
</cp:coreProperties>
</file>